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notesMasterIdLst>
    <p:notesMasterId r:id="rId16"/>
  </p:notesMasterIdLst>
  <p:sldIdLst>
    <p:sldId id="256" r:id="rId2"/>
    <p:sldId id="257" r:id="rId3"/>
    <p:sldId id="272" r:id="rId4"/>
    <p:sldId id="273" r:id="rId5"/>
    <p:sldId id="258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4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5"/>
    <p:restoredTop sz="95897"/>
  </p:normalViewPr>
  <p:slideViewPr>
    <p:cSldViewPr snapToGrid="0" snapToObjects="1">
      <p:cViewPr varScale="1">
        <p:scale>
          <a:sx n="72" d="100"/>
          <a:sy n="72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0D8B-71AC-A345-A299-2E13A7EEDBC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4DCE3-026F-414C-B3A4-22DA7EC21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4DCE3-026F-414C-B3A4-22DA7EC21B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18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 on Facility Partners and the challenges they are facing.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4DCE3-026F-414C-B3A4-22DA7EC21B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19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 on Facility Partners and the challenges they are facing.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4DCE3-026F-414C-B3A4-22DA7EC21B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8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Sport sector guidelines released yesterday very clearly states the cross jurisdictional or inter-regional play should not take place in our current phase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4DCE3-026F-414C-B3A4-22DA7EC21B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7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Sport sector guidelines released yesterday very clearly states the cross jurisdictional or inter-regional play should not take place in our current phase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4DCE3-026F-414C-B3A4-22DA7EC21B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 on Facility Partners and the challenges they are facing.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4DCE3-026F-414C-B3A4-22DA7EC21B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6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 on Facility Partners and the challenges they are facing.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4DCE3-026F-414C-B3A4-22DA7EC21B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36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 on Facility Partners and the challenges they are facing.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4DCE3-026F-414C-B3A4-22DA7EC21B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 on Facility Partners and the challenges they are facing.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4DCE3-026F-414C-B3A4-22DA7EC21B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57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 on Facility Partners and the challenges they are facing.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4DCE3-026F-414C-B3A4-22DA7EC21B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48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 on Facility Partners and the challenges they are facing.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4DCE3-026F-414C-B3A4-22DA7EC21B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0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8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5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074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45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601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74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0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2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7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4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9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3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6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6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1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fro-ip.blogspot.com/2012/07/10-reasons-to-follow-european-approach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D88C3B-0F2A-7040-9562-C90F1EEA6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42" t="9091" r="1331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2274EE-9649-6546-8F8D-C3499ABD7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4481867" cy="2369093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</a:rPr>
              <a:t>GAAB Session 5</a:t>
            </a:r>
            <a:br>
              <a:rPr lang="en-US" sz="4800" dirty="0">
                <a:solidFill>
                  <a:srgbClr val="002060"/>
                </a:solidFill>
              </a:rPr>
            </a:br>
            <a:r>
              <a:rPr lang="en-US" sz="4800" dirty="0" err="1">
                <a:solidFill>
                  <a:srgbClr val="002060"/>
                </a:solidFill>
              </a:rPr>
              <a:t>Trackie</a:t>
            </a:r>
            <a:r>
              <a:rPr lang="en-US" sz="4800" dirty="0">
                <a:solidFill>
                  <a:srgbClr val="002060"/>
                </a:solidFill>
              </a:rPr>
              <a:t>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17F10-A4CF-0848-ABCA-C8C8F395F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pPr algn="l"/>
            <a:r>
              <a:rPr lang="en-US" sz="1600" dirty="0"/>
              <a:t>March 3 2021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8474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B86722-DD6E-3E4B-BA9B-ACD021F9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Trackie.reg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44EAF2-7BC2-4A7D-8C3E-C2AF22030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863" y="1660106"/>
            <a:ext cx="8596312" cy="2734093"/>
          </a:xfrm>
        </p:spPr>
      </p:pic>
    </p:spTree>
    <p:extLst>
      <p:ext uri="{BB962C8B-B14F-4D97-AF65-F5344CB8AC3E}">
        <p14:creationId xmlns:p14="http://schemas.microsoft.com/office/powerpoint/2010/main" val="1812408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B86722-DD6E-3E4B-BA9B-ACD021F9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Trackie.reg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498278-F0D1-46E5-96E1-FA0D778EA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7675" y="1484047"/>
            <a:ext cx="6973202" cy="3881437"/>
          </a:xfrm>
        </p:spPr>
      </p:pic>
    </p:spTree>
    <p:extLst>
      <p:ext uri="{BB962C8B-B14F-4D97-AF65-F5344CB8AC3E}">
        <p14:creationId xmlns:p14="http://schemas.microsoft.com/office/powerpoint/2010/main" val="34067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B86722-DD6E-3E4B-BA9B-ACD021F9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Trackie.reg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659536-A4D0-43D8-952C-BD738A299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7876" y="1484047"/>
            <a:ext cx="6313804" cy="3881437"/>
          </a:xfrm>
        </p:spPr>
      </p:pic>
    </p:spTree>
    <p:extLst>
      <p:ext uri="{BB962C8B-B14F-4D97-AF65-F5344CB8AC3E}">
        <p14:creationId xmlns:p14="http://schemas.microsoft.com/office/powerpoint/2010/main" val="2501152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FC90-7D6E-7440-AF8B-97F0016F6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847" y="156238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4BD3E-F1EF-E74B-805F-A001C7FA4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7187" y="1311282"/>
            <a:ext cx="4648003" cy="53155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Renew Memberships – </a:t>
            </a:r>
            <a:r>
              <a:rPr lang="en-US" sz="2400" dirty="0">
                <a:solidFill>
                  <a:srgbClr val="002060"/>
                </a:solidFill>
              </a:rPr>
              <a:t>To be covered by Insurance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Submit CRC’s – </a:t>
            </a:r>
            <a:r>
              <a:rPr lang="en-US" sz="2400" dirty="0">
                <a:solidFill>
                  <a:srgbClr val="002060"/>
                </a:solidFill>
              </a:rPr>
              <a:t>Use the Jot Form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Approve Club Requests – </a:t>
            </a:r>
            <a:r>
              <a:rPr lang="en-US" sz="2400" dirty="0">
                <a:solidFill>
                  <a:srgbClr val="002060"/>
                </a:solidFill>
              </a:rPr>
              <a:t>Members awaiting affiliation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Stay Up to Date – </a:t>
            </a:r>
            <a:r>
              <a:rPr lang="en-US" sz="2400" dirty="0">
                <a:solidFill>
                  <a:srgbClr val="002060"/>
                </a:solidFill>
              </a:rPr>
              <a:t>Check the Club Roster Monthly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Contact Info –</a:t>
            </a:r>
            <a:r>
              <a:rPr lang="en-US" sz="2400" dirty="0">
                <a:solidFill>
                  <a:srgbClr val="002060"/>
                </a:solidFill>
              </a:rPr>
              <a:t> Is your Access Person Up to Date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F14C897-7B7C-4813-8861-025E03BD8E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74" r="40126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ED206-A915-5047-B772-E97A5F5B7D88}"/>
              </a:ext>
            </a:extLst>
          </p:cNvPr>
          <p:cNvSpPr txBox="1"/>
          <p:nvPr/>
        </p:nvSpPr>
        <p:spPr>
          <a:xfrm>
            <a:off x="9795190" y="6657945"/>
            <a:ext cx="23968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afro-ip.blogspot.com/2012/07/10-reasons-to-follow-european-approach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16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F45F8-C54A-2C4E-B0EE-C877E810B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Questions </a:t>
            </a:r>
          </a:p>
        </p:txBody>
      </p:sp>
      <p:pic>
        <p:nvPicPr>
          <p:cNvPr id="8" name="Graphic 7" descr="Questions">
            <a:extLst>
              <a:ext uri="{FF2B5EF4-FFF2-40B4-BE49-F238E27FC236}">
                <a16:creationId xmlns:a16="http://schemas.microsoft.com/office/drawing/2014/main" id="{ECEE05F4-2863-4C80-A879-F6AFD09F5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7616" y="972608"/>
            <a:ext cx="4900269" cy="4900269"/>
          </a:xfrm>
          <a:prstGeom prst="rect">
            <a:avLst/>
          </a:pr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5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Isosceles Triangle 1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A4D86-AFB9-1045-9158-0782007F9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77" y="530799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Overview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89669-D49F-4341-BBD1-007E8D6B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74" y="1389337"/>
            <a:ext cx="5112498" cy="54987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What is Trackie?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How do I access Trackie?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What needs to be managed in </a:t>
            </a:r>
            <a:r>
              <a:rPr lang="en-US" sz="1600" dirty="0" err="1">
                <a:solidFill>
                  <a:schemeClr val="bg1"/>
                </a:solidFill>
              </a:rPr>
              <a:t>Trackie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Event Registration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Graphic 6" descr="Check List">
            <a:extLst>
              <a:ext uri="{FF2B5EF4-FFF2-40B4-BE49-F238E27FC236}">
                <a16:creationId xmlns:a16="http://schemas.microsoft.com/office/drawing/2014/main" id="{41CAAE50-ED6E-48A6-87F1-95F4099D1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7616" y="972608"/>
            <a:ext cx="4900269" cy="4900269"/>
          </a:xfrm>
          <a:prstGeom prst="rect">
            <a:avLst/>
          </a:prstGeom>
        </p:spPr>
      </p:pic>
      <p:sp>
        <p:nvSpPr>
          <p:cNvPr id="35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2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3412D-F3FA-5C43-94F6-7B58E684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33" y="267195"/>
            <a:ext cx="8329786" cy="765958"/>
          </a:xfrm>
        </p:spPr>
        <p:txBody>
          <a:bodyPr/>
          <a:lstStyle/>
          <a:p>
            <a:r>
              <a:rPr lang="en-US" dirty="0" err="1"/>
              <a:t>Trackie</a:t>
            </a:r>
            <a:r>
              <a:rPr lang="en-US" dirty="0"/>
              <a:t>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9468F-418C-D44D-8680-9F631D638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0" y="1285725"/>
            <a:ext cx="9107934" cy="5305080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rgbClr val="002060"/>
                </a:solidFill>
              </a:rPr>
              <a:t>What is </a:t>
            </a:r>
            <a:r>
              <a:rPr lang="en-US" sz="3200" dirty="0" err="1">
                <a:solidFill>
                  <a:srgbClr val="002060"/>
                </a:solidFill>
              </a:rPr>
              <a:t>Trackie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  <a:p>
            <a:pPr lvl="1"/>
            <a:r>
              <a:rPr lang="en-US" sz="3000" dirty="0">
                <a:solidFill>
                  <a:srgbClr val="002060"/>
                </a:solidFill>
              </a:rPr>
              <a:t>Trackie is the national database used to hold AC memberships. </a:t>
            </a:r>
          </a:p>
          <a:p>
            <a:pPr lvl="1"/>
            <a:r>
              <a:rPr lang="en-US" sz="3000" dirty="0">
                <a:solidFill>
                  <a:srgbClr val="002060"/>
                </a:solidFill>
              </a:rPr>
              <a:t>We use it to access club membership and athlete membership information.</a:t>
            </a:r>
          </a:p>
          <a:p>
            <a:pPr lvl="1"/>
            <a:r>
              <a:rPr lang="en-US" sz="3000" dirty="0">
                <a:solidFill>
                  <a:srgbClr val="002060"/>
                </a:solidFill>
              </a:rPr>
              <a:t>Trackie.me is for membership.</a:t>
            </a:r>
          </a:p>
          <a:p>
            <a:pPr lvl="1"/>
            <a:r>
              <a:rPr lang="en-US" sz="3000" dirty="0">
                <a:solidFill>
                  <a:srgbClr val="002060"/>
                </a:solidFill>
              </a:rPr>
              <a:t>Trackie.reg is for event registration.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3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3412D-F3FA-5C43-94F6-7B58E684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33" y="267195"/>
            <a:ext cx="8329786" cy="765958"/>
          </a:xfrm>
        </p:spPr>
        <p:txBody>
          <a:bodyPr/>
          <a:lstStyle/>
          <a:p>
            <a:r>
              <a:rPr lang="en-US" dirty="0" err="1"/>
              <a:t>Trackie</a:t>
            </a:r>
            <a:r>
              <a:rPr lang="en-US" dirty="0"/>
              <a:t>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9468F-418C-D44D-8680-9F631D638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0" y="1285725"/>
            <a:ext cx="9107934" cy="5305080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rgbClr val="002060"/>
                </a:solidFill>
              </a:rPr>
              <a:t>Why </a:t>
            </a:r>
            <a:r>
              <a:rPr lang="en-US" sz="3200" dirty="0" err="1">
                <a:solidFill>
                  <a:srgbClr val="002060"/>
                </a:solidFill>
              </a:rPr>
              <a:t>Trackie</a:t>
            </a:r>
            <a:r>
              <a:rPr lang="en-US" sz="3200" dirty="0">
                <a:solidFill>
                  <a:srgbClr val="002060"/>
                </a:solidFill>
              </a:rPr>
              <a:t> 101?</a:t>
            </a:r>
          </a:p>
          <a:p>
            <a:pPr lvl="1"/>
            <a:r>
              <a:rPr lang="en-US" sz="3000" dirty="0">
                <a:solidFill>
                  <a:srgbClr val="002060"/>
                </a:solidFill>
              </a:rPr>
              <a:t>Trackie needs to be managed and the responsibility falls to the club administrator.</a:t>
            </a:r>
          </a:p>
          <a:p>
            <a:pPr lvl="1"/>
            <a:r>
              <a:rPr lang="en-US" sz="3000" dirty="0">
                <a:solidFill>
                  <a:srgbClr val="002060"/>
                </a:solidFill>
              </a:rPr>
              <a:t>Club Administrators need to be authorized to use the membership system.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5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B86722-DD6E-3E4B-BA9B-ACD021F9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Trackie.me - Access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830609-4AAE-444D-8FB3-E3B177986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0785" y="1622485"/>
            <a:ext cx="8596312" cy="4166011"/>
          </a:xfrm>
        </p:spPr>
      </p:pic>
    </p:spTree>
    <p:extLst>
      <p:ext uri="{BB962C8B-B14F-4D97-AF65-F5344CB8AC3E}">
        <p14:creationId xmlns:p14="http://schemas.microsoft.com/office/powerpoint/2010/main" val="4049657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B86722-DD6E-3E4B-BA9B-ACD021F9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Trackie.me – Club Page</a:t>
            </a:r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BB0205AC-E622-4F96-BEF8-6469E0321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2664" y="1649148"/>
            <a:ext cx="7347005" cy="3881437"/>
          </a:xfrm>
        </p:spPr>
      </p:pic>
    </p:spTree>
    <p:extLst>
      <p:ext uri="{BB962C8B-B14F-4D97-AF65-F5344CB8AC3E}">
        <p14:creationId xmlns:p14="http://schemas.microsoft.com/office/powerpoint/2010/main" val="311591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B86722-DD6E-3E4B-BA9B-ACD021F9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Trackie.me - Notifications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2A1557-FF1D-4B59-B0FE-93B0E4580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5099" y="1762774"/>
            <a:ext cx="7449590" cy="2086266"/>
          </a:xfrm>
        </p:spPr>
      </p:pic>
    </p:spTree>
    <p:extLst>
      <p:ext uri="{BB962C8B-B14F-4D97-AF65-F5344CB8AC3E}">
        <p14:creationId xmlns:p14="http://schemas.microsoft.com/office/powerpoint/2010/main" val="2079589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B86722-DD6E-3E4B-BA9B-ACD021F9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Submissions of Forms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60946-28EC-49A1-8108-465166DE2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Submitted via Jot Form</a:t>
            </a:r>
          </a:p>
          <a:p>
            <a:r>
              <a:rPr lang="en-CA" dirty="0"/>
              <a:t>CRC and Club Documents</a:t>
            </a:r>
          </a:p>
        </p:txBody>
      </p:sp>
    </p:spTree>
    <p:extLst>
      <p:ext uri="{BB962C8B-B14F-4D97-AF65-F5344CB8AC3E}">
        <p14:creationId xmlns:p14="http://schemas.microsoft.com/office/powerpoint/2010/main" val="22230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B86722-DD6E-3E4B-BA9B-ACD021F9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Trackie.reg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1AAE64-B86F-400D-8D92-736B55C86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8054" y="1737086"/>
            <a:ext cx="8596312" cy="2818681"/>
          </a:xfrm>
        </p:spPr>
      </p:pic>
    </p:spTree>
    <p:extLst>
      <p:ext uri="{BB962C8B-B14F-4D97-AF65-F5344CB8AC3E}">
        <p14:creationId xmlns:p14="http://schemas.microsoft.com/office/powerpoint/2010/main" val="1873567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347</Words>
  <Application>Microsoft Office PowerPoint</Application>
  <PresentationFormat>Widescreen</PresentationFormat>
  <Paragraphs>58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</vt:lpstr>
      <vt:lpstr>GAAB Session 5 Trackie 101</vt:lpstr>
      <vt:lpstr>Overview  </vt:lpstr>
      <vt:lpstr>Trackie 101</vt:lpstr>
      <vt:lpstr>Trackie 101</vt:lpstr>
      <vt:lpstr>Trackie.me - Access</vt:lpstr>
      <vt:lpstr>Trackie.me – Club Page</vt:lpstr>
      <vt:lpstr>Trackie.me - Notifications</vt:lpstr>
      <vt:lpstr>Submissions of Forms</vt:lpstr>
      <vt:lpstr>Trackie.reg</vt:lpstr>
      <vt:lpstr>Trackie.reg</vt:lpstr>
      <vt:lpstr>Trackie.reg</vt:lpstr>
      <vt:lpstr>Trackie.reg</vt:lpstr>
      <vt:lpstr>Reminders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On Track Phase 1   Town Hall</dc:title>
  <dc:creator>James Rosnau</dc:creator>
  <cp:lastModifiedBy>Technical Manager</cp:lastModifiedBy>
  <cp:revision>44</cp:revision>
  <dcterms:created xsi:type="dcterms:W3CDTF">2020-06-10T19:58:36Z</dcterms:created>
  <dcterms:modified xsi:type="dcterms:W3CDTF">2021-03-03T16:51:35Z</dcterms:modified>
</cp:coreProperties>
</file>